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5" r:id="rId4"/>
    <p:sldId id="258" r:id="rId5"/>
    <p:sldId id="259" r:id="rId6"/>
    <p:sldId id="260" r:id="rId7"/>
    <p:sldId id="262" r:id="rId8"/>
    <p:sldId id="266" r:id="rId9"/>
    <p:sldId id="261" r:id="rId10"/>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7"/>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74.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image" Target="../media/image2.jpeg"/><Relationship Id="rId2" Type="http://schemas.openxmlformats.org/officeDocument/2006/relationships/tags" Target="../tags/tag6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image" Target="../media/image2.jpeg"/><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8.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9.xml"/><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0.xml"/><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1.xml"/><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2.xml"/><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15895" y="349885"/>
            <a:ext cx="6231890" cy="922020"/>
          </a:xfrm>
          <a:prstGeom prst="rect">
            <a:avLst/>
          </a:prstGeom>
          <a:noFill/>
        </p:spPr>
        <p:txBody>
          <a:bodyPr wrap="square" rtlCol="0">
            <a:spAutoFit/>
          </a:bodyPr>
          <a:p>
            <a:pPr algn="ctr"/>
            <a:r>
              <a:rPr lang="zh-CN" altLang="en-US" sz="5400"/>
              <a:t>目</a:t>
            </a:r>
            <a:r>
              <a:rPr lang="en-US" altLang="zh-CN" sz="5400"/>
              <a:t>       </a:t>
            </a:r>
            <a:r>
              <a:rPr lang="zh-CN" altLang="en-US" sz="5400"/>
              <a:t>录</a:t>
            </a:r>
            <a:endParaRPr lang="zh-CN" altLang="en-US" sz="5400"/>
          </a:p>
        </p:txBody>
      </p:sp>
      <p:sp>
        <p:nvSpPr>
          <p:cNvPr id="6" name="文本框 5"/>
          <p:cNvSpPr txBox="1"/>
          <p:nvPr/>
        </p:nvSpPr>
        <p:spPr>
          <a:xfrm>
            <a:off x="1387475" y="1451610"/>
            <a:ext cx="5341620" cy="4523105"/>
          </a:xfrm>
          <a:prstGeom prst="rect">
            <a:avLst/>
          </a:prstGeom>
          <a:noFill/>
        </p:spPr>
        <p:txBody>
          <a:bodyPr wrap="square" rtlCol="0">
            <a:spAutoFit/>
          </a:bodyPr>
          <a:p>
            <a:r>
              <a:rPr lang="zh-CN" altLang="en-US" sz="3200" b="1">
                <a:latin typeface="+mj-lt"/>
                <a:cs typeface="+mj-lt"/>
              </a:rPr>
              <a:t>一</a:t>
            </a:r>
            <a:r>
              <a:rPr lang="en-US" altLang="zh-CN" sz="3200" b="1">
                <a:latin typeface="+mj-lt"/>
                <a:cs typeface="+mj-lt"/>
              </a:rPr>
              <a:t> </a:t>
            </a:r>
            <a:r>
              <a:rPr lang="zh-CN" altLang="en-US" sz="3200" b="1">
                <a:latin typeface="+mj-lt"/>
                <a:cs typeface="+mj-lt"/>
              </a:rPr>
              <a:t>企业简介</a:t>
            </a:r>
            <a:endParaRPr lang="zh-CN" altLang="en-US" sz="3200" b="1">
              <a:latin typeface="+mj-lt"/>
              <a:cs typeface="+mj-lt"/>
            </a:endParaRPr>
          </a:p>
          <a:p>
            <a:endParaRPr lang="zh-CN" altLang="en-US" sz="3200" b="1">
              <a:latin typeface="+mj-lt"/>
              <a:cs typeface="+mj-lt"/>
            </a:endParaRPr>
          </a:p>
          <a:p>
            <a:r>
              <a:rPr lang="zh-CN" altLang="en-US" sz="3200" b="1">
                <a:latin typeface="+mj-lt"/>
                <a:cs typeface="+mj-lt"/>
              </a:rPr>
              <a:t>二产品介绍</a:t>
            </a:r>
            <a:endParaRPr lang="zh-CN" altLang="en-US" sz="3200" b="1">
              <a:latin typeface="+mj-lt"/>
              <a:cs typeface="+mj-lt"/>
            </a:endParaRPr>
          </a:p>
          <a:p>
            <a:endParaRPr lang="zh-CN" altLang="en-US" sz="3200" b="1">
              <a:latin typeface="+mj-lt"/>
              <a:cs typeface="+mj-lt"/>
            </a:endParaRPr>
          </a:p>
          <a:p>
            <a:r>
              <a:rPr lang="zh-CN" altLang="en-US" sz="3200" b="1">
                <a:latin typeface="+mj-lt"/>
                <a:cs typeface="+mj-lt"/>
              </a:rPr>
              <a:t>三</a:t>
            </a:r>
            <a:r>
              <a:rPr lang="en-US" altLang="zh-CN" sz="3200" b="1">
                <a:latin typeface="+mj-lt"/>
                <a:cs typeface="+mj-lt"/>
              </a:rPr>
              <a:t> </a:t>
            </a:r>
            <a:r>
              <a:rPr lang="zh-CN" altLang="en-US" sz="3200" b="1">
                <a:latin typeface="+mj-lt"/>
                <a:cs typeface="+mj-lt"/>
              </a:rPr>
              <a:t>生产设备</a:t>
            </a:r>
            <a:endParaRPr lang="zh-CN" altLang="en-US" sz="3200" b="1">
              <a:latin typeface="+mj-lt"/>
              <a:cs typeface="+mj-lt"/>
            </a:endParaRPr>
          </a:p>
          <a:p>
            <a:endParaRPr lang="zh-CN" altLang="en-US" sz="3200" b="1">
              <a:latin typeface="+mj-lt"/>
              <a:cs typeface="+mj-lt"/>
            </a:endParaRPr>
          </a:p>
          <a:p>
            <a:r>
              <a:rPr lang="zh-CN" altLang="en-US" sz="3200" b="1">
                <a:latin typeface="+mj-lt"/>
                <a:cs typeface="+mj-lt"/>
              </a:rPr>
              <a:t>四</a:t>
            </a:r>
            <a:r>
              <a:rPr lang="en-US" altLang="zh-CN" sz="3200" b="1">
                <a:latin typeface="+mj-lt"/>
                <a:cs typeface="+mj-lt"/>
              </a:rPr>
              <a:t> </a:t>
            </a:r>
            <a:r>
              <a:rPr lang="zh-CN" altLang="en-US" sz="3200" b="1">
                <a:latin typeface="+mj-lt"/>
                <a:cs typeface="+mj-lt"/>
              </a:rPr>
              <a:t>食宿环境</a:t>
            </a:r>
            <a:endParaRPr lang="zh-CN" altLang="en-US" sz="3200" b="1">
              <a:latin typeface="+mj-lt"/>
              <a:cs typeface="+mj-lt"/>
            </a:endParaRPr>
          </a:p>
          <a:p>
            <a:endParaRPr lang="zh-CN" altLang="en-US" sz="3200" b="1">
              <a:latin typeface="+mj-lt"/>
              <a:cs typeface="+mj-lt"/>
            </a:endParaRPr>
          </a:p>
          <a:p>
            <a:r>
              <a:rPr lang="zh-CN" altLang="en-US" sz="3200" b="1">
                <a:latin typeface="+mj-lt"/>
                <a:cs typeface="+mj-lt"/>
              </a:rPr>
              <a:t>五</a:t>
            </a:r>
            <a:r>
              <a:rPr lang="en-US" altLang="zh-CN" sz="3200" b="1">
                <a:latin typeface="+mj-lt"/>
                <a:cs typeface="+mj-lt"/>
              </a:rPr>
              <a:t> </a:t>
            </a:r>
            <a:r>
              <a:rPr lang="zh-CN" altLang="en-US" sz="3200" b="1">
                <a:latin typeface="+mj-lt"/>
                <a:cs typeface="+mj-lt"/>
              </a:rPr>
              <a:t>招聘简章</a:t>
            </a:r>
            <a:endParaRPr lang="zh-CN" altLang="en-US" sz="3200" b="1">
              <a:latin typeface="+mj-lt"/>
              <a:cs typeface="+mj-lt"/>
            </a:endParaRPr>
          </a:p>
        </p:txBody>
      </p:sp>
      <p:pic>
        <p:nvPicPr>
          <p:cNvPr id="8" name="图片 7" descr="1668581382157"/>
          <p:cNvPicPr>
            <a:picLocks noChangeAspect="1"/>
          </p:cNvPicPr>
          <p:nvPr/>
        </p:nvPicPr>
        <p:blipFill>
          <a:blip r:embed="rId1"/>
          <a:stretch>
            <a:fillRect/>
          </a:stretch>
        </p:blipFill>
        <p:spPr>
          <a:xfrm>
            <a:off x="358775" y="349885"/>
            <a:ext cx="1152525" cy="733425"/>
          </a:xfrm>
          <a:prstGeom prst="rect">
            <a:avLst/>
          </a:prstGeom>
        </p:spPr>
      </p:pic>
      <p:pic>
        <p:nvPicPr>
          <p:cNvPr id="10" name="图片 9" descr="厂门口实景"/>
          <p:cNvPicPr>
            <a:picLocks noChangeAspect="1"/>
          </p:cNvPicPr>
          <p:nvPr>
            <p:custDataLst>
              <p:tags r:id="rId2"/>
            </p:custDataLst>
          </p:nvPr>
        </p:nvPicPr>
        <p:blipFill>
          <a:blip r:embed="rId3"/>
          <a:stretch>
            <a:fillRect/>
          </a:stretch>
        </p:blipFill>
        <p:spPr>
          <a:xfrm>
            <a:off x="3834765" y="1451610"/>
            <a:ext cx="7474585" cy="4889500"/>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厂门口实景"/>
          <p:cNvPicPr>
            <a:picLocks noChangeAspect="1"/>
          </p:cNvPicPr>
          <p:nvPr>
            <p:custDataLst>
              <p:tags r:id="rId1"/>
            </p:custDataLst>
          </p:nvPr>
        </p:nvPicPr>
        <p:blipFill>
          <a:blip r:embed="rId2"/>
          <a:stretch>
            <a:fillRect/>
          </a:stretch>
        </p:blipFill>
        <p:spPr>
          <a:xfrm>
            <a:off x="0" y="0"/>
            <a:ext cx="12192000" cy="6734810"/>
          </a:xfrm>
          <a:prstGeom prst="rect">
            <a:avLst/>
          </a:prstGeom>
        </p:spPr>
      </p:pic>
      <p:sp>
        <p:nvSpPr>
          <p:cNvPr id="3" name="文本框 2"/>
          <p:cNvSpPr txBox="1"/>
          <p:nvPr/>
        </p:nvSpPr>
        <p:spPr>
          <a:xfrm>
            <a:off x="2580005" y="531495"/>
            <a:ext cx="7649845" cy="645160"/>
          </a:xfrm>
          <a:prstGeom prst="rect">
            <a:avLst/>
          </a:prstGeom>
          <a:noFill/>
        </p:spPr>
        <p:txBody>
          <a:bodyPr wrap="square" rtlCol="0">
            <a:spAutoFit/>
          </a:bodyPr>
          <a:p>
            <a:pPr algn="ctr"/>
            <a:r>
              <a:rPr lang="zh-CN" altLang="en-US" sz="3600"/>
              <a:t>中才众汇智能设备公司一汽项目</a:t>
            </a:r>
            <a:endParaRPr lang="zh-CN" altLang="en-US" sz="3600"/>
          </a:p>
        </p:txBody>
      </p:sp>
      <p:sp>
        <p:nvSpPr>
          <p:cNvPr id="6" name="文本框 5"/>
          <p:cNvSpPr txBox="1"/>
          <p:nvPr/>
        </p:nvSpPr>
        <p:spPr>
          <a:xfrm>
            <a:off x="678815" y="1497330"/>
            <a:ext cx="11029950" cy="3692525"/>
          </a:xfrm>
          <a:prstGeom prst="rect">
            <a:avLst/>
          </a:prstGeom>
          <a:noFill/>
        </p:spPr>
        <p:txBody>
          <a:bodyPr wrap="square" rtlCol="0">
            <a:spAutoFit/>
          </a:bodyPr>
          <a:p>
            <a:r>
              <a:rPr lang="zh-CN" altLang="en-US">
                <a:sym typeface="+mn-ea"/>
              </a:rPr>
              <a:t>一汽铸造有限公司成都有色铸造分公司是一汽铸造有限公司全资分公司，国有大型汽车有色铝合金铸件生产企业。分公司成立于2011年6月，厂区位于四川省成都市龙泉驿区经济技术开发区南一路55号。成都分公司下设8个职能部门，3个生产车间，分别是综合业务室、财务室、党群工作室、市场营销室、工艺技术室、质量保证室、生产保障室、生产管理室（安全环保室）、重力铸造车间、高压铸造车间、机械加工车间。</a:t>
            </a:r>
            <a:endParaRPr lang="zh-CN" altLang="en-US"/>
          </a:p>
          <a:p>
            <a:endParaRPr lang="zh-CN" altLang="en-US"/>
          </a:p>
          <a:p>
            <a:r>
              <a:rPr lang="zh-CN" altLang="en-US">
                <a:sym typeface="+mn-ea"/>
              </a:rPr>
              <a:t>　　公司经营范围：中、轻轿车的有色铸件、压铸件及其系列产品的设计、研发、加工、制造；铸造工艺工装设计；铸造工程设计；铸造产品的批发、零售。主要产品为为一汽-大众成都分公司配套生产EA211铝缸体/缸盖，主要供应车型为一汽-大众捷达、速腾系列、一汽大众奥迪品牌系列，设计产能90万件/年。</a:t>
            </a:r>
            <a:endParaRPr lang="zh-CN" altLang="en-US"/>
          </a:p>
          <a:p>
            <a:endParaRPr lang="zh-CN" altLang="en-US"/>
          </a:p>
          <a:p>
            <a:r>
              <a:rPr lang="zh-CN" altLang="en-US">
                <a:sym typeface="+mn-ea"/>
              </a:rPr>
              <a:t>　　现有员工363人。其中，本科以上学历62人 ；专科学历126人；专科以下175人；高级职称5人；中级职称28人。人均劳动生产率128.6万元/人·年。</a:t>
            </a:r>
            <a:endParaRPr lang="zh-CN" altLang="en-US"/>
          </a:p>
          <a:p>
            <a:endParaRPr lang="zh-CN" altLang="en-US"/>
          </a:p>
          <a:p>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513080" y="530860"/>
            <a:ext cx="6024880" cy="398145"/>
          </a:xfrm>
          <a:prstGeom prst="rect">
            <a:avLst/>
          </a:prstGeom>
          <a:noFill/>
        </p:spPr>
        <p:txBody>
          <a:bodyPr wrap="square" rtlCol="0">
            <a:noAutofit/>
          </a:bodyPr>
          <a:p>
            <a:r>
              <a:rPr lang="zh-CN" altLang="en-US" sz="2400" b="1"/>
              <a:t>二</a:t>
            </a:r>
            <a:r>
              <a:rPr lang="en-US" altLang="zh-CN" sz="2400" b="1"/>
              <a:t>  </a:t>
            </a:r>
            <a:r>
              <a:rPr lang="zh-CN" altLang="en-US" sz="2400" b="1"/>
              <a:t>产品展示</a:t>
            </a:r>
            <a:endParaRPr lang="zh-CN" altLang="en-US" sz="2400" b="1"/>
          </a:p>
        </p:txBody>
      </p:sp>
      <p:pic>
        <p:nvPicPr>
          <p:cNvPr id="10" name="图片 9" descr="产品EA211G缸体系列"/>
          <p:cNvPicPr>
            <a:picLocks noChangeAspect="1"/>
          </p:cNvPicPr>
          <p:nvPr>
            <p:custDataLst>
              <p:tags r:id="rId1"/>
            </p:custDataLst>
          </p:nvPr>
        </p:nvPicPr>
        <p:blipFill>
          <a:blip r:embed="rId2"/>
          <a:stretch>
            <a:fillRect/>
          </a:stretch>
        </p:blipFill>
        <p:spPr>
          <a:xfrm>
            <a:off x="1741805" y="1024890"/>
            <a:ext cx="3531870" cy="3584575"/>
          </a:xfrm>
          <a:prstGeom prst="rect">
            <a:avLst/>
          </a:prstGeom>
        </p:spPr>
      </p:pic>
      <p:sp>
        <p:nvSpPr>
          <p:cNvPr id="11" name="文本框 10"/>
          <p:cNvSpPr txBox="1"/>
          <p:nvPr/>
        </p:nvSpPr>
        <p:spPr>
          <a:xfrm>
            <a:off x="1493520" y="4982210"/>
            <a:ext cx="3892550" cy="368300"/>
          </a:xfrm>
          <a:prstGeom prst="rect">
            <a:avLst/>
          </a:prstGeom>
          <a:noFill/>
        </p:spPr>
        <p:txBody>
          <a:bodyPr wrap="square" rtlCol="0">
            <a:spAutoFit/>
          </a:bodyPr>
          <a:p>
            <a:pPr algn="ctr"/>
            <a:r>
              <a:rPr lang="en-US" altLang="zh-CN"/>
              <a:t>EA211G</a:t>
            </a:r>
            <a:r>
              <a:rPr lang="zh-CN" altLang="en-US"/>
              <a:t>缸体</a:t>
            </a:r>
            <a:endParaRPr lang="zh-CN" altLang="en-US"/>
          </a:p>
        </p:txBody>
      </p:sp>
      <p:pic>
        <p:nvPicPr>
          <p:cNvPr id="12" name="图片 11" descr="产品EA211缸盖系列"/>
          <p:cNvPicPr>
            <a:picLocks noChangeAspect="1"/>
          </p:cNvPicPr>
          <p:nvPr/>
        </p:nvPicPr>
        <p:blipFill>
          <a:blip r:embed="rId3"/>
          <a:stretch>
            <a:fillRect/>
          </a:stretch>
        </p:blipFill>
        <p:spPr>
          <a:xfrm>
            <a:off x="5996940" y="1024255"/>
            <a:ext cx="3893820" cy="3585845"/>
          </a:xfrm>
          <a:prstGeom prst="rect">
            <a:avLst/>
          </a:prstGeom>
        </p:spPr>
      </p:pic>
      <p:sp>
        <p:nvSpPr>
          <p:cNvPr id="13" name="文本框 12"/>
          <p:cNvSpPr txBox="1"/>
          <p:nvPr/>
        </p:nvSpPr>
        <p:spPr>
          <a:xfrm>
            <a:off x="6985635" y="4982210"/>
            <a:ext cx="4064000" cy="368300"/>
          </a:xfrm>
          <a:prstGeom prst="rect">
            <a:avLst/>
          </a:prstGeom>
          <a:noFill/>
        </p:spPr>
        <p:txBody>
          <a:bodyPr wrap="square" rtlCol="0">
            <a:spAutoFit/>
          </a:bodyPr>
          <a:p>
            <a:r>
              <a:rPr lang="en-US" altLang="zh-CN"/>
              <a:t>EA211</a:t>
            </a:r>
            <a:r>
              <a:rPr lang="zh-CN" altLang="en-US"/>
              <a:t>缸盖</a:t>
            </a:r>
            <a:endParaRPr lang="zh-CN" altLang="en-US"/>
          </a:p>
        </p:txBody>
      </p:sp>
      <p:pic>
        <p:nvPicPr>
          <p:cNvPr id="14" name="图片 13" descr="1668581382157"/>
          <p:cNvPicPr>
            <a:picLocks noChangeAspect="1"/>
          </p:cNvPicPr>
          <p:nvPr/>
        </p:nvPicPr>
        <p:blipFill>
          <a:blip r:embed="rId4"/>
          <a:stretch>
            <a:fillRect/>
          </a:stretch>
        </p:blipFill>
        <p:spPr>
          <a:xfrm>
            <a:off x="11039475" y="6124575"/>
            <a:ext cx="1152525" cy="733425"/>
          </a:xfrm>
          <a:prstGeom prst="rect">
            <a:avLst/>
          </a:prstGeom>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54330" y="341630"/>
            <a:ext cx="10643870" cy="518160"/>
          </a:xfrm>
        </p:spPr>
        <p:txBody>
          <a:bodyPr>
            <a:noAutofit/>
          </a:bodyPr>
          <a:p>
            <a:pPr algn="l"/>
            <a:r>
              <a:rPr lang="zh-CN" altLang="en-US" sz="2800"/>
              <a:t>三</a:t>
            </a:r>
            <a:r>
              <a:rPr lang="en-US" altLang="zh-CN" sz="2800"/>
              <a:t> </a:t>
            </a:r>
            <a:r>
              <a:rPr lang="zh-CN" altLang="en-US" sz="2800"/>
              <a:t>工厂设备展示</a:t>
            </a:r>
            <a:endParaRPr lang="zh-CN" altLang="en-US" sz="2800"/>
          </a:p>
        </p:txBody>
      </p:sp>
      <p:pic>
        <p:nvPicPr>
          <p:cNvPr id="4" name="图片 3" descr="机加加工中心"/>
          <p:cNvPicPr>
            <a:picLocks noChangeAspect="1"/>
          </p:cNvPicPr>
          <p:nvPr/>
        </p:nvPicPr>
        <p:blipFill>
          <a:blip r:embed="rId1"/>
          <a:stretch>
            <a:fillRect/>
          </a:stretch>
        </p:blipFill>
        <p:spPr>
          <a:xfrm>
            <a:off x="354330" y="859790"/>
            <a:ext cx="5250815" cy="3523615"/>
          </a:xfrm>
          <a:prstGeom prst="rect">
            <a:avLst/>
          </a:prstGeom>
        </p:spPr>
      </p:pic>
      <p:sp>
        <p:nvSpPr>
          <p:cNvPr id="5" name="文本框 4"/>
          <p:cNvSpPr txBox="1"/>
          <p:nvPr/>
        </p:nvSpPr>
        <p:spPr>
          <a:xfrm>
            <a:off x="648335" y="4906645"/>
            <a:ext cx="4064000" cy="521970"/>
          </a:xfrm>
          <a:prstGeom prst="rect">
            <a:avLst/>
          </a:prstGeom>
          <a:noFill/>
        </p:spPr>
        <p:txBody>
          <a:bodyPr wrap="square" rtlCol="0">
            <a:spAutoFit/>
          </a:bodyPr>
          <a:p>
            <a:pPr algn="ctr"/>
            <a:r>
              <a:rPr lang="zh-CN" altLang="en-US" sz="2800"/>
              <a:t>机加工</a:t>
            </a:r>
            <a:endParaRPr lang="zh-CN" altLang="en-US" sz="2800"/>
          </a:p>
        </p:txBody>
      </p:sp>
      <p:pic>
        <p:nvPicPr>
          <p:cNvPr id="6" name="图片 5" descr="加工中心"/>
          <p:cNvPicPr>
            <a:picLocks noChangeAspect="1"/>
          </p:cNvPicPr>
          <p:nvPr/>
        </p:nvPicPr>
        <p:blipFill>
          <a:blip r:embed="rId2"/>
          <a:stretch>
            <a:fillRect/>
          </a:stretch>
        </p:blipFill>
        <p:spPr>
          <a:xfrm>
            <a:off x="6146165" y="860425"/>
            <a:ext cx="5059680" cy="3522980"/>
          </a:xfrm>
          <a:prstGeom prst="rect">
            <a:avLst/>
          </a:prstGeom>
        </p:spPr>
      </p:pic>
      <p:sp>
        <p:nvSpPr>
          <p:cNvPr id="7" name="文本框 6"/>
          <p:cNvSpPr txBox="1"/>
          <p:nvPr/>
        </p:nvSpPr>
        <p:spPr>
          <a:xfrm>
            <a:off x="7141845" y="4906645"/>
            <a:ext cx="4064000" cy="521970"/>
          </a:xfrm>
          <a:prstGeom prst="rect">
            <a:avLst/>
          </a:prstGeom>
          <a:noFill/>
        </p:spPr>
        <p:txBody>
          <a:bodyPr wrap="square" rtlCol="0">
            <a:spAutoFit/>
          </a:bodyPr>
          <a:p>
            <a:pPr algn="ctr"/>
            <a:r>
              <a:rPr lang="zh-CN" altLang="en-US" sz="2800"/>
              <a:t>加工中心</a:t>
            </a:r>
            <a:endParaRPr lang="zh-CN" altLang="en-US" sz="2800"/>
          </a:p>
        </p:txBody>
      </p:sp>
      <p:pic>
        <p:nvPicPr>
          <p:cNvPr id="9" name="图片 8" descr="1668581382157"/>
          <p:cNvPicPr>
            <a:picLocks noChangeAspect="1"/>
          </p:cNvPicPr>
          <p:nvPr/>
        </p:nvPicPr>
        <p:blipFill>
          <a:blip r:embed="rId3"/>
          <a:stretch>
            <a:fillRect/>
          </a:stretch>
        </p:blipFill>
        <p:spPr>
          <a:xfrm>
            <a:off x="10906125" y="6124575"/>
            <a:ext cx="1152525" cy="733425"/>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596265" y="159385"/>
            <a:ext cx="10401935" cy="1348105"/>
          </a:xfrm>
        </p:spPr>
        <p:txBody>
          <a:bodyPr>
            <a:normAutofit fontScale="90000"/>
          </a:bodyPr>
          <a:p>
            <a:pPr algn="l"/>
            <a:r>
              <a:rPr lang="zh-CN" altLang="en-US" sz="3100">
                <a:sym typeface="+mn-ea"/>
              </a:rPr>
              <a:t>工厂设备展示</a:t>
            </a:r>
            <a:br>
              <a:rPr lang="zh-CN" altLang="en-US"/>
            </a:br>
            <a:endParaRPr lang="zh-CN" altLang="en-US"/>
          </a:p>
        </p:txBody>
      </p:sp>
      <p:pic>
        <p:nvPicPr>
          <p:cNvPr id="7" name="图片 6" descr="压铸机"/>
          <p:cNvPicPr>
            <a:picLocks noChangeAspect="1"/>
          </p:cNvPicPr>
          <p:nvPr/>
        </p:nvPicPr>
        <p:blipFill>
          <a:blip r:embed="rId1"/>
          <a:stretch>
            <a:fillRect/>
          </a:stretch>
        </p:blipFill>
        <p:spPr>
          <a:xfrm>
            <a:off x="502285" y="784225"/>
            <a:ext cx="3469005" cy="2543175"/>
          </a:xfrm>
          <a:prstGeom prst="rect">
            <a:avLst/>
          </a:prstGeom>
        </p:spPr>
      </p:pic>
      <p:pic>
        <p:nvPicPr>
          <p:cNvPr id="8" name="图片 7" descr="制芯机"/>
          <p:cNvPicPr>
            <a:picLocks noChangeAspect="1"/>
          </p:cNvPicPr>
          <p:nvPr/>
        </p:nvPicPr>
        <p:blipFill>
          <a:blip r:embed="rId2"/>
          <a:stretch>
            <a:fillRect/>
          </a:stretch>
        </p:blipFill>
        <p:spPr>
          <a:xfrm>
            <a:off x="4802505" y="784860"/>
            <a:ext cx="6403340" cy="4866640"/>
          </a:xfrm>
          <a:prstGeom prst="rect">
            <a:avLst/>
          </a:prstGeom>
        </p:spPr>
      </p:pic>
      <p:sp>
        <p:nvSpPr>
          <p:cNvPr id="9" name="文本框 8"/>
          <p:cNvSpPr txBox="1"/>
          <p:nvPr/>
        </p:nvSpPr>
        <p:spPr>
          <a:xfrm>
            <a:off x="5866130" y="5963920"/>
            <a:ext cx="4064000" cy="368300"/>
          </a:xfrm>
          <a:prstGeom prst="rect">
            <a:avLst/>
          </a:prstGeom>
          <a:noFill/>
        </p:spPr>
        <p:txBody>
          <a:bodyPr wrap="square" rtlCol="0">
            <a:spAutoFit/>
          </a:bodyPr>
          <a:p>
            <a:pPr algn="ctr"/>
            <a:r>
              <a:rPr lang="zh-CN" altLang="en-US"/>
              <a:t>制芯机</a:t>
            </a:r>
            <a:endParaRPr lang="zh-CN" altLang="en-US"/>
          </a:p>
        </p:txBody>
      </p:sp>
      <p:sp>
        <p:nvSpPr>
          <p:cNvPr id="10" name="文本框 9"/>
          <p:cNvSpPr txBox="1"/>
          <p:nvPr/>
        </p:nvSpPr>
        <p:spPr>
          <a:xfrm>
            <a:off x="1900555" y="3533775"/>
            <a:ext cx="4064000" cy="368300"/>
          </a:xfrm>
          <a:prstGeom prst="rect">
            <a:avLst/>
          </a:prstGeom>
          <a:noFill/>
        </p:spPr>
        <p:txBody>
          <a:bodyPr wrap="square" rtlCol="0">
            <a:spAutoFit/>
          </a:bodyPr>
          <a:p>
            <a:r>
              <a:rPr lang="zh-CN" altLang="en-US"/>
              <a:t>浇铸机</a:t>
            </a:r>
            <a:endParaRPr lang="zh-CN" altLang="en-US"/>
          </a:p>
        </p:txBody>
      </p:sp>
      <p:pic>
        <p:nvPicPr>
          <p:cNvPr id="11" name="图片 10" descr="1668581382157"/>
          <p:cNvPicPr>
            <a:picLocks noChangeAspect="1"/>
          </p:cNvPicPr>
          <p:nvPr/>
        </p:nvPicPr>
        <p:blipFill>
          <a:blip r:embed="rId3"/>
          <a:stretch>
            <a:fillRect/>
          </a:stretch>
        </p:blipFill>
        <p:spPr>
          <a:xfrm>
            <a:off x="10998200" y="6124575"/>
            <a:ext cx="1152525" cy="73342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670560" y="914400"/>
            <a:ext cx="10327640" cy="443230"/>
          </a:xfrm>
        </p:spPr>
        <p:txBody>
          <a:bodyPr>
            <a:normAutofit fontScale="90000"/>
          </a:bodyPr>
          <a:p>
            <a:pPr algn="l"/>
            <a:r>
              <a:rPr lang="zh-CN" altLang="en-US" sz="2800"/>
              <a:t>四</a:t>
            </a:r>
            <a:r>
              <a:rPr lang="en-US" altLang="zh-CN" sz="2800"/>
              <a:t>  </a:t>
            </a:r>
            <a:r>
              <a:rPr lang="zh-CN" altLang="en-US" sz="2800"/>
              <a:t>工厂食堂</a:t>
            </a:r>
            <a:endParaRPr lang="zh-CN" altLang="en-US" sz="2800"/>
          </a:p>
        </p:txBody>
      </p:sp>
      <p:pic>
        <p:nvPicPr>
          <p:cNvPr id="5" name="图片 4" descr="食堂1"/>
          <p:cNvPicPr>
            <a:picLocks noChangeAspect="1"/>
          </p:cNvPicPr>
          <p:nvPr/>
        </p:nvPicPr>
        <p:blipFill>
          <a:blip r:embed="rId1"/>
          <a:stretch>
            <a:fillRect/>
          </a:stretch>
        </p:blipFill>
        <p:spPr>
          <a:xfrm>
            <a:off x="1198880" y="1357630"/>
            <a:ext cx="4507865" cy="3382010"/>
          </a:xfrm>
          <a:prstGeom prst="rect">
            <a:avLst/>
          </a:prstGeom>
        </p:spPr>
      </p:pic>
      <p:pic>
        <p:nvPicPr>
          <p:cNvPr id="6" name="图片 5" descr="食堂2"/>
          <p:cNvPicPr>
            <a:picLocks noChangeAspect="1"/>
          </p:cNvPicPr>
          <p:nvPr/>
        </p:nvPicPr>
        <p:blipFill>
          <a:blip r:embed="rId2"/>
          <a:stretch>
            <a:fillRect/>
          </a:stretch>
        </p:blipFill>
        <p:spPr>
          <a:xfrm>
            <a:off x="670560" y="1357630"/>
            <a:ext cx="5036185" cy="4618990"/>
          </a:xfrm>
          <a:prstGeom prst="rect">
            <a:avLst/>
          </a:prstGeom>
        </p:spPr>
      </p:pic>
      <p:pic>
        <p:nvPicPr>
          <p:cNvPr id="7" name="图片 6" descr="食堂1"/>
          <p:cNvPicPr>
            <a:picLocks noChangeAspect="1"/>
          </p:cNvPicPr>
          <p:nvPr/>
        </p:nvPicPr>
        <p:blipFill>
          <a:blip r:embed="rId1"/>
          <a:stretch>
            <a:fillRect/>
          </a:stretch>
        </p:blipFill>
        <p:spPr>
          <a:xfrm>
            <a:off x="5826760" y="1356995"/>
            <a:ext cx="5957570" cy="4619625"/>
          </a:xfrm>
          <a:prstGeom prst="rect">
            <a:avLst/>
          </a:prstGeom>
        </p:spPr>
      </p:pic>
      <p:pic>
        <p:nvPicPr>
          <p:cNvPr id="8" name="图片 7" descr="1668581382157"/>
          <p:cNvPicPr>
            <a:picLocks noChangeAspect="1"/>
          </p:cNvPicPr>
          <p:nvPr/>
        </p:nvPicPr>
        <p:blipFill>
          <a:blip r:embed="rId3"/>
          <a:stretch>
            <a:fillRect/>
          </a:stretch>
        </p:blipFill>
        <p:spPr>
          <a:xfrm>
            <a:off x="10998200" y="6124575"/>
            <a:ext cx="1152525" cy="733425"/>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98880" y="914400"/>
            <a:ext cx="9799320" cy="624205"/>
          </a:xfrm>
        </p:spPr>
        <p:txBody>
          <a:bodyPr/>
          <a:p>
            <a:pPr algn="l"/>
            <a:r>
              <a:rPr lang="zh-CN" altLang="en-US" sz="2800"/>
              <a:t>宿舍环境</a:t>
            </a:r>
            <a:endParaRPr lang="zh-CN" altLang="en-US" sz="2800"/>
          </a:p>
        </p:txBody>
      </p:sp>
      <p:pic>
        <p:nvPicPr>
          <p:cNvPr id="4" name="图片 3" descr="宿舍照片.webp"/>
          <p:cNvPicPr>
            <a:picLocks noChangeAspect="1"/>
          </p:cNvPicPr>
          <p:nvPr/>
        </p:nvPicPr>
        <p:blipFill>
          <a:blip r:embed="rId1"/>
          <a:stretch>
            <a:fillRect/>
          </a:stretch>
        </p:blipFill>
        <p:spPr>
          <a:xfrm>
            <a:off x="366395" y="1538605"/>
            <a:ext cx="5801995" cy="4271645"/>
          </a:xfrm>
          <a:prstGeom prst="rect">
            <a:avLst/>
          </a:prstGeom>
        </p:spPr>
      </p:pic>
      <p:pic>
        <p:nvPicPr>
          <p:cNvPr id="5" name="图片 4" descr="宿舍照片1.webp"/>
          <p:cNvPicPr>
            <a:picLocks noChangeAspect="1"/>
          </p:cNvPicPr>
          <p:nvPr/>
        </p:nvPicPr>
        <p:blipFill>
          <a:blip r:embed="rId2"/>
          <a:stretch>
            <a:fillRect/>
          </a:stretch>
        </p:blipFill>
        <p:spPr>
          <a:xfrm>
            <a:off x="6331585" y="1538605"/>
            <a:ext cx="5714365" cy="4271010"/>
          </a:xfrm>
          <a:prstGeom prst="rect">
            <a:avLst/>
          </a:prstGeom>
        </p:spPr>
      </p:pic>
      <p:pic>
        <p:nvPicPr>
          <p:cNvPr id="8" name="图片 7" descr="1668581382157"/>
          <p:cNvPicPr>
            <a:picLocks noChangeAspect="1"/>
          </p:cNvPicPr>
          <p:nvPr/>
        </p:nvPicPr>
        <p:blipFill>
          <a:blip r:embed="rId3"/>
          <a:stretch>
            <a:fillRect/>
          </a:stretch>
        </p:blipFill>
        <p:spPr>
          <a:xfrm>
            <a:off x="10893425" y="5932805"/>
            <a:ext cx="1152525" cy="73342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98880" y="114935"/>
            <a:ext cx="9799320" cy="788035"/>
          </a:xfrm>
        </p:spPr>
        <p:txBody>
          <a:bodyPr>
            <a:noAutofit/>
          </a:bodyPr>
          <a:p>
            <a:r>
              <a:rPr lang="zh-CN" altLang="en-US" sz="4400"/>
              <a:t>招聘简章</a:t>
            </a:r>
            <a:endParaRPr lang="zh-CN" altLang="en-US" sz="4400"/>
          </a:p>
        </p:txBody>
      </p:sp>
      <p:sp>
        <p:nvSpPr>
          <p:cNvPr id="3" name="副标题 2"/>
          <p:cNvSpPr>
            <a:spLocks noGrp="1"/>
          </p:cNvSpPr>
          <p:nvPr>
            <p:ph type="subTitle" idx="1"/>
          </p:nvPr>
        </p:nvSpPr>
        <p:spPr>
          <a:xfrm>
            <a:off x="1395095" y="3893185"/>
            <a:ext cx="9603740" cy="988695"/>
          </a:xfrm>
        </p:spPr>
        <p:txBody>
          <a:bodyPr>
            <a:noAutofit/>
          </a:bodyPr>
          <a:p>
            <a:pPr algn="l"/>
            <a:r>
              <a:rPr lang="zh-CN" altLang="en-US" sz="1800">
                <a:latin typeface="+mn-ea"/>
                <a:cs typeface="+mn-ea"/>
              </a:rPr>
              <a:t>待遇：薪资待遇</a:t>
            </a:r>
            <a:r>
              <a:rPr lang="en-US" altLang="zh-CN" sz="1800">
                <a:latin typeface="+mn-ea"/>
                <a:cs typeface="+mn-ea"/>
              </a:rPr>
              <a:t>  3500--4500</a:t>
            </a:r>
            <a:r>
              <a:rPr lang="zh-CN" altLang="en-US" sz="1800">
                <a:latin typeface="+mn-ea"/>
                <a:cs typeface="+mn-ea"/>
              </a:rPr>
              <a:t>（实习期）转正</a:t>
            </a:r>
            <a:r>
              <a:rPr lang="en-US" altLang="zh-CN" sz="1800">
                <a:latin typeface="+mn-ea"/>
                <a:cs typeface="+mn-ea"/>
              </a:rPr>
              <a:t>:5000--8000</a:t>
            </a:r>
            <a:r>
              <a:rPr lang="zh-CN" altLang="en-US" sz="1800">
                <a:latin typeface="+mn-ea"/>
                <a:cs typeface="+mn-ea"/>
              </a:rPr>
              <a:t>元</a:t>
            </a:r>
            <a:endParaRPr lang="zh-CN" altLang="en-US" sz="1800">
              <a:latin typeface="+mn-ea"/>
              <a:cs typeface="+mn-ea"/>
            </a:endParaRPr>
          </a:p>
          <a:p>
            <a:pPr algn="l"/>
            <a:r>
              <a:rPr lang="en-US" altLang="zh-CN" sz="1800">
                <a:latin typeface="+mn-ea"/>
                <a:cs typeface="+mn-ea"/>
              </a:rPr>
              <a:t>        </a:t>
            </a:r>
            <a:r>
              <a:rPr lang="zh-CN" altLang="en-US" sz="1800">
                <a:latin typeface="+mn-ea"/>
                <a:cs typeface="+mn-ea"/>
              </a:rPr>
              <a:t>入职购买商业保险，实习期满拿到毕业证转正购买社保（五险），劳动关系和四川中才众汇智能设备有限公司签，表现优秀者可转正式职工。</a:t>
            </a:r>
            <a:endParaRPr lang="zh-CN" altLang="en-US" sz="1800">
              <a:latin typeface="+mn-ea"/>
              <a:cs typeface="+mn-ea"/>
            </a:endParaRPr>
          </a:p>
          <a:p>
            <a:pPr algn="l"/>
            <a:r>
              <a:rPr lang="zh-CN" altLang="en-US" sz="1800">
                <a:latin typeface="+mn-ea"/>
                <a:cs typeface="+mn-ea"/>
              </a:rPr>
              <a:t>工作时间：根据生产现场安排有，两班倒（</a:t>
            </a:r>
            <a:r>
              <a:rPr lang="en-US" altLang="zh-CN" sz="1800">
                <a:latin typeface="+mn-ea"/>
                <a:cs typeface="+mn-ea"/>
              </a:rPr>
              <a:t>12</a:t>
            </a:r>
            <a:r>
              <a:rPr lang="zh-CN" altLang="en-US" sz="1800">
                <a:latin typeface="+mn-ea"/>
                <a:cs typeface="+mn-ea"/>
              </a:rPr>
              <a:t>小时）和三班倒（</a:t>
            </a:r>
            <a:r>
              <a:rPr lang="en-US" altLang="zh-CN" sz="1800">
                <a:latin typeface="+mn-ea"/>
                <a:cs typeface="+mn-ea"/>
              </a:rPr>
              <a:t>8</a:t>
            </a:r>
            <a:r>
              <a:rPr lang="zh-CN" altLang="en-US" sz="1800">
                <a:latin typeface="+mn-ea"/>
                <a:cs typeface="+mn-ea"/>
              </a:rPr>
              <a:t>小时）两个岗位。生产都是半自动化</a:t>
            </a:r>
            <a:r>
              <a:rPr lang="en-US" altLang="zh-CN" sz="1800">
                <a:latin typeface="+mn-ea"/>
                <a:cs typeface="+mn-ea"/>
              </a:rPr>
              <a:t> </a:t>
            </a:r>
            <a:r>
              <a:rPr lang="zh-CN" altLang="en-US" sz="1800">
                <a:latin typeface="+mn-ea"/>
                <a:cs typeface="+mn-ea"/>
              </a:rPr>
              <a:t>作业，劳动强度不高！</a:t>
            </a:r>
            <a:endParaRPr lang="zh-CN" altLang="en-US" sz="1800">
              <a:latin typeface="+mn-ea"/>
              <a:cs typeface="+mn-ea"/>
            </a:endParaRPr>
          </a:p>
          <a:p>
            <a:pPr algn="l"/>
            <a:r>
              <a:rPr lang="zh-CN" altLang="en-US" sz="1800">
                <a:latin typeface="+mn-ea"/>
                <a:cs typeface="+mn-ea"/>
              </a:rPr>
              <a:t>吃住：公司提供宿舍，</a:t>
            </a:r>
            <a:r>
              <a:rPr lang="en-US" altLang="zh-CN" sz="1800">
                <a:latin typeface="+mn-ea"/>
                <a:cs typeface="+mn-ea"/>
              </a:rPr>
              <a:t>4-6</a:t>
            </a:r>
            <a:r>
              <a:rPr lang="zh-CN" altLang="en-US" sz="1800">
                <a:latin typeface="+mn-ea"/>
                <a:cs typeface="+mn-ea"/>
              </a:rPr>
              <a:t>人间，有空调、洗衣机配套齐全。吃饭，公司有食堂，每顿</a:t>
            </a:r>
            <a:r>
              <a:rPr lang="en-US" altLang="zh-CN" sz="1800">
                <a:latin typeface="+mn-ea"/>
                <a:cs typeface="+mn-ea"/>
              </a:rPr>
              <a:t>15</a:t>
            </a:r>
            <a:r>
              <a:rPr lang="zh-CN" altLang="en-US" sz="1800">
                <a:latin typeface="+mn-ea"/>
                <a:cs typeface="+mn-ea"/>
              </a:rPr>
              <a:t>元，公司每月给予生活补贴，根据当月实际出勤给予补贴。</a:t>
            </a:r>
            <a:endParaRPr lang="zh-CN" altLang="en-US" sz="1800">
              <a:latin typeface="+mn-ea"/>
              <a:cs typeface="+mn-ea"/>
            </a:endParaRPr>
          </a:p>
          <a:p>
            <a:pPr algn="l"/>
            <a:r>
              <a:rPr lang="zh-CN" altLang="en-US" sz="1800">
                <a:solidFill>
                  <a:srgbClr val="FF0000"/>
                </a:solidFill>
                <a:latin typeface="+mn-ea"/>
                <a:cs typeface="+mn-ea"/>
              </a:rPr>
              <a:t>晋升通道：实习生</a:t>
            </a:r>
            <a:r>
              <a:rPr lang="en-US" altLang="zh-CN" sz="1800">
                <a:solidFill>
                  <a:srgbClr val="FF0000"/>
                </a:solidFill>
                <a:latin typeface="+mn-ea"/>
                <a:cs typeface="+mn-ea"/>
              </a:rPr>
              <a:t>--</a:t>
            </a:r>
            <a:r>
              <a:rPr lang="zh-CN" altLang="en-US" sz="1800">
                <a:solidFill>
                  <a:srgbClr val="FF0000"/>
                </a:solidFill>
                <a:latin typeface="+mn-ea"/>
                <a:cs typeface="+mn-ea"/>
              </a:rPr>
              <a:t>正式员工</a:t>
            </a:r>
            <a:r>
              <a:rPr lang="en-US" altLang="zh-CN" sz="1800">
                <a:solidFill>
                  <a:srgbClr val="FF0000"/>
                </a:solidFill>
                <a:latin typeface="+mn-ea"/>
                <a:cs typeface="+mn-ea"/>
              </a:rPr>
              <a:t>--</a:t>
            </a:r>
            <a:r>
              <a:rPr lang="zh-CN" altLang="en-US" sz="1800">
                <a:solidFill>
                  <a:srgbClr val="FF0000"/>
                </a:solidFill>
                <a:latin typeface="+mn-ea"/>
                <a:cs typeface="+mn-ea"/>
              </a:rPr>
              <a:t>生产班长</a:t>
            </a:r>
            <a:r>
              <a:rPr lang="en-US" altLang="zh-CN" sz="1800">
                <a:solidFill>
                  <a:srgbClr val="FF0000"/>
                </a:solidFill>
                <a:latin typeface="+mn-ea"/>
                <a:cs typeface="+mn-ea"/>
              </a:rPr>
              <a:t>--</a:t>
            </a:r>
            <a:r>
              <a:rPr lang="zh-CN" altLang="en-US" sz="1800">
                <a:solidFill>
                  <a:srgbClr val="FF0000"/>
                </a:solidFill>
                <a:latin typeface="+mn-ea"/>
                <a:cs typeface="+mn-ea"/>
              </a:rPr>
              <a:t>生产工位长</a:t>
            </a:r>
            <a:r>
              <a:rPr lang="en-US" altLang="zh-CN" sz="1800">
                <a:solidFill>
                  <a:srgbClr val="FF0000"/>
                </a:solidFill>
                <a:latin typeface="+mn-ea"/>
                <a:cs typeface="+mn-ea"/>
              </a:rPr>
              <a:t>--</a:t>
            </a:r>
            <a:r>
              <a:rPr lang="zh-CN" altLang="en-US" sz="1800">
                <a:solidFill>
                  <a:srgbClr val="FF0000"/>
                </a:solidFill>
                <a:latin typeface="+mn-ea"/>
                <a:cs typeface="+mn-ea"/>
              </a:rPr>
              <a:t>生产助理</a:t>
            </a:r>
            <a:r>
              <a:rPr lang="en-US" altLang="zh-CN" sz="1800">
                <a:solidFill>
                  <a:srgbClr val="FF0000"/>
                </a:solidFill>
                <a:latin typeface="+mn-ea"/>
                <a:cs typeface="+mn-ea"/>
              </a:rPr>
              <a:t>--</a:t>
            </a:r>
            <a:r>
              <a:rPr lang="zh-CN" altLang="en-US" sz="1800">
                <a:solidFill>
                  <a:srgbClr val="FF0000"/>
                </a:solidFill>
                <a:latin typeface="+mn-ea"/>
                <a:cs typeface="+mn-ea"/>
              </a:rPr>
              <a:t>生产主任</a:t>
            </a:r>
            <a:r>
              <a:rPr lang="en-US" altLang="zh-CN" sz="1800">
                <a:solidFill>
                  <a:srgbClr val="FF0000"/>
                </a:solidFill>
                <a:latin typeface="+mn-ea"/>
                <a:cs typeface="+mn-ea"/>
              </a:rPr>
              <a:t>--</a:t>
            </a:r>
            <a:r>
              <a:rPr lang="zh-CN" altLang="en-US" sz="1800">
                <a:solidFill>
                  <a:srgbClr val="FF0000"/>
                </a:solidFill>
                <a:latin typeface="+mn-ea"/>
                <a:cs typeface="+mn-ea"/>
              </a:rPr>
              <a:t>生产厂长</a:t>
            </a:r>
            <a:endParaRPr lang="zh-CN" altLang="en-US" sz="1800">
              <a:solidFill>
                <a:srgbClr val="FF0000"/>
              </a:solidFill>
              <a:latin typeface="+mn-ea"/>
              <a:cs typeface="+mn-ea"/>
            </a:endParaRPr>
          </a:p>
        </p:txBody>
      </p:sp>
      <p:sp>
        <p:nvSpPr>
          <p:cNvPr id="4" name="文本框 3"/>
          <p:cNvSpPr txBox="1"/>
          <p:nvPr/>
        </p:nvSpPr>
        <p:spPr>
          <a:xfrm>
            <a:off x="1198880" y="902970"/>
            <a:ext cx="4630420" cy="368300"/>
          </a:xfrm>
          <a:prstGeom prst="rect">
            <a:avLst/>
          </a:prstGeom>
          <a:noFill/>
        </p:spPr>
        <p:txBody>
          <a:bodyPr wrap="square" rtlCol="0">
            <a:spAutoFit/>
          </a:bodyPr>
          <a:p>
            <a:r>
              <a:rPr lang="zh-CN" altLang="en-US"/>
              <a:t>招聘普工、机械设备操作工</a:t>
            </a:r>
            <a:endParaRPr lang="zh-CN" altLang="en-US"/>
          </a:p>
        </p:txBody>
      </p:sp>
      <p:sp>
        <p:nvSpPr>
          <p:cNvPr id="6" name="文本框 5"/>
          <p:cNvSpPr txBox="1"/>
          <p:nvPr/>
        </p:nvSpPr>
        <p:spPr>
          <a:xfrm>
            <a:off x="1198880" y="1271270"/>
            <a:ext cx="9799955" cy="3138170"/>
          </a:xfrm>
          <a:prstGeom prst="rect">
            <a:avLst/>
          </a:prstGeom>
          <a:noFill/>
        </p:spPr>
        <p:txBody>
          <a:bodyPr wrap="square" rtlCol="0">
            <a:spAutoFit/>
          </a:bodyPr>
          <a:p>
            <a:pPr algn="l"/>
            <a:r>
              <a:rPr lang="zh-CN" altLang="en-US"/>
              <a:t>要求：招聘对象面向中大专院校的实</a:t>
            </a:r>
            <a:r>
              <a:rPr lang="en-US" altLang="zh-CN"/>
              <a:t>    </a:t>
            </a:r>
            <a:r>
              <a:rPr lang="zh-CN" altLang="en-US"/>
              <a:t>习生应届毕业生</a:t>
            </a:r>
            <a:endParaRPr lang="zh-CN" altLang="en-US"/>
          </a:p>
          <a:p>
            <a:pPr algn="l"/>
            <a:r>
              <a:rPr lang="en-US" altLang="zh-CN"/>
              <a:t>           </a:t>
            </a:r>
            <a:r>
              <a:rPr lang="en-US" altLang="zh-CN">
                <a:solidFill>
                  <a:schemeClr val="tx1"/>
                </a:solidFill>
                <a:highlight>
                  <a:srgbClr val="FFFF00"/>
                </a:highlight>
              </a:rPr>
              <a:t> </a:t>
            </a:r>
            <a:r>
              <a:rPr lang="zh-CN" altLang="en-US">
                <a:solidFill>
                  <a:schemeClr val="tx1"/>
                </a:solidFill>
                <a:highlight>
                  <a:srgbClr val="FFFF00"/>
                </a:highlight>
              </a:rPr>
              <a:t>年龄要求：</a:t>
            </a:r>
            <a:r>
              <a:rPr lang="en-US" altLang="zh-CN">
                <a:solidFill>
                  <a:schemeClr val="tx1"/>
                </a:solidFill>
                <a:highlight>
                  <a:srgbClr val="FFFF00"/>
                </a:highlight>
              </a:rPr>
              <a:t>18</a:t>
            </a:r>
            <a:r>
              <a:rPr lang="zh-CN" altLang="en-US">
                <a:solidFill>
                  <a:schemeClr val="tx1"/>
                </a:solidFill>
                <a:highlight>
                  <a:srgbClr val="FFFF00"/>
                </a:highlight>
              </a:rPr>
              <a:t>周岁及以上</a:t>
            </a:r>
            <a:endParaRPr lang="zh-CN" altLang="en-US">
              <a:solidFill>
                <a:schemeClr val="tx1"/>
              </a:solidFill>
              <a:highlight>
                <a:srgbClr val="FFFF00"/>
              </a:highlight>
            </a:endParaRPr>
          </a:p>
          <a:p>
            <a:pPr algn="l"/>
            <a:r>
              <a:rPr lang="en-US" altLang="zh-CN">
                <a:solidFill>
                  <a:schemeClr val="tx1"/>
                </a:solidFill>
                <a:highlight>
                  <a:srgbClr val="FFFF00"/>
                </a:highlight>
              </a:rPr>
              <a:t>   </a:t>
            </a:r>
            <a:endParaRPr lang="en-US" altLang="zh-CN">
              <a:solidFill>
                <a:schemeClr val="tx1"/>
              </a:solidFill>
              <a:highlight>
                <a:srgbClr val="FFFF00"/>
              </a:highlight>
            </a:endParaRPr>
          </a:p>
          <a:p>
            <a:pPr algn="l"/>
            <a:r>
              <a:rPr lang="en-US" altLang="zh-CN">
                <a:solidFill>
                  <a:schemeClr val="tx1"/>
                </a:solidFill>
                <a:highlight>
                  <a:srgbClr val="FFFF00"/>
                </a:highlight>
              </a:rPr>
              <a:t>           </a:t>
            </a:r>
            <a:r>
              <a:rPr lang="zh-CN" altLang="en-US">
                <a:solidFill>
                  <a:schemeClr val="tx1"/>
                </a:solidFill>
                <a:highlight>
                  <a:srgbClr val="FFFF00"/>
                </a:highlight>
              </a:rPr>
              <a:t>专业要求：模具专业、汽修专业等，只要是机械专业即可</a:t>
            </a:r>
            <a:endParaRPr lang="zh-CN" altLang="en-US">
              <a:solidFill>
                <a:schemeClr val="tx1"/>
              </a:solidFill>
              <a:highlight>
                <a:srgbClr val="FFFF00"/>
              </a:highlight>
            </a:endParaRPr>
          </a:p>
          <a:p>
            <a:pPr algn="l"/>
            <a:r>
              <a:rPr lang="zh-CN" altLang="en-US">
                <a:solidFill>
                  <a:schemeClr val="tx1"/>
                </a:solidFill>
                <a:highlight>
                  <a:srgbClr val="FFFF00"/>
                </a:highlight>
              </a:rPr>
              <a:t> </a:t>
            </a:r>
            <a:r>
              <a:rPr lang="en-US" altLang="zh-CN">
                <a:solidFill>
                  <a:schemeClr val="tx1"/>
                </a:solidFill>
                <a:highlight>
                  <a:srgbClr val="FFFF00"/>
                </a:highlight>
              </a:rPr>
              <a:t>          </a:t>
            </a:r>
            <a:endParaRPr lang="en-US" altLang="zh-CN">
              <a:solidFill>
                <a:schemeClr val="tx1"/>
              </a:solidFill>
              <a:highlight>
                <a:srgbClr val="FFFF00"/>
              </a:highlight>
            </a:endParaRPr>
          </a:p>
          <a:p>
            <a:pPr algn="l"/>
            <a:r>
              <a:rPr lang="en-US" altLang="zh-CN">
                <a:solidFill>
                  <a:schemeClr val="tx1"/>
                </a:solidFill>
                <a:highlight>
                  <a:srgbClr val="FFFF00"/>
                </a:highlight>
              </a:rPr>
              <a:t>             </a:t>
            </a:r>
            <a:r>
              <a:rPr lang="zh-CN" altLang="en-US">
                <a:solidFill>
                  <a:schemeClr val="tx1"/>
                </a:solidFill>
                <a:highlight>
                  <a:srgbClr val="FFFF00"/>
                </a:highlight>
              </a:rPr>
              <a:t>其它要求：要求本人能服从企业安排，能吃苦耐劳！有上进心，积极向上的精神面貌。</a:t>
            </a:r>
            <a:endParaRPr lang="zh-CN" altLang="en-US">
              <a:solidFill>
                <a:schemeClr val="tx1"/>
              </a:solidFill>
              <a:highlight>
                <a:srgbClr val="FFFF00"/>
              </a:highlight>
            </a:endParaRPr>
          </a:p>
          <a:p>
            <a:pPr algn="l"/>
            <a:endParaRPr lang="zh-CN" altLang="en-US">
              <a:solidFill>
                <a:schemeClr val="tx1"/>
              </a:solidFill>
              <a:highlight>
                <a:srgbClr val="FFFF00"/>
              </a:highlight>
            </a:endParaRPr>
          </a:p>
          <a:p>
            <a:pPr algn="l"/>
            <a:r>
              <a:rPr lang="en-US" altLang="zh-CN">
                <a:solidFill>
                  <a:schemeClr val="tx1"/>
                </a:solidFill>
                <a:highlight>
                  <a:srgbClr val="FFFF00"/>
                </a:highlight>
              </a:rPr>
              <a:t>             </a:t>
            </a:r>
            <a:r>
              <a:rPr lang="zh-CN" altLang="en-US">
                <a:solidFill>
                  <a:schemeClr val="tx1"/>
                </a:solidFill>
                <a:highlight>
                  <a:srgbClr val="FFFF00"/>
                </a:highlight>
              </a:rPr>
              <a:t>作业内容：铸芯岗，负责把模具放入特定的设备，并操作设备进行铸芯，铸芯完毕后取出模具中成型的样件，并按要求摆放好。普工</a:t>
            </a:r>
            <a:r>
              <a:rPr lang="en-US" altLang="zh-CN">
                <a:solidFill>
                  <a:schemeClr val="tx1"/>
                </a:solidFill>
                <a:highlight>
                  <a:srgbClr val="FFFF00"/>
                </a:highlight>
              </a:rPr>
              <a:t>:</a:t>
            </a:r>
            <a:r>
              <a:rPr lang="zh-CN" altLang="en-US">
                <a:solidFill>
                  <a:schemeClr val="tx1"/>
                </a:solidFill>
                <a:highlight>
                  <a:srgbClr val="FFFF00"/>
                </a:highlight>
              </a:rPr>
              <a:t>主要工作内容，负责产品毛刺的打磨及清理。</a:t>
            </a:r>
            <a:endParaRPr lang="zh-CN" altLang="en-US">
              <a:solidFill>
                <a:schemeClr val="tx1"/>
              </a:solidFill>
              <a:highlight>
                <a:srgbClr val="FFFF00"/>
              </a:highlight>
            </a:endParaRPr>
          </a:p>
          <a:p>
            <a:pPr algn="l"/>
            <a:r>
              <a:rPr lang="en-US" altLang="zh-CN">
                <a:solidFill>
                  <a:srgbClr val="FFFF00"/>
                </a:solidFill>
              </a:rPr>
              <a:t>            </a:t>
            </a:r>
            <a:endParaRPr lang="en-US" altLang="zh-CN">
              <a:solidFill>
                <a:srgbClr val="FFFF00"/>
              </a:solidFill>
            </a:endParaRPr>
          </a:p>
          <a:p>
            <a:pPr algn="l"/>
            <a:endParaRPr lang="en-US" altLang="zh-CN">
              <a:solidFill>
                <a:srgbClr val="FFFF00"/>
              </a:solidFill>
            </a:endParaRPr>
          </a:p>
        </p:txBody>
      </p:sp>
      <p:sp>
        <p:nvSpPr>
          <p:cNvPr id="12" name="文本框 11"/>
          <p:cNvSpPr txBox="1"/>
          <p:nvPr/>
        </p:nvSpPr>
        <p:spPr>
          <a:xfrm>
            <a:off x="1198880" y="410210"/>
            <a:ext cx="6304915" cy="368300"/>
          </a:xfrm>
          <a:prstGeom prst="rect">
            <a:avLst/>
          </a:prstGeom>
          <a:noFill/>
        </p:spPr>
        <p:txBody>
          <a:bodyPr wrap="square" rtlCol="0">
            <a:spAutoFit/>
          </a:bodyPr>
          <a:p>
            <a:r>
              <a:rPr lang="zh-CN" altLang="en-US"/>
              <a:t>五</a:t>
            </a:r>
            <a:endParaRPr lang="zh-CN" altLang="en-US"/>
          </a:p>
        </p:txBody>
      </p:sp>
      <p:sp>
        <p:nvSpPr>
          <p:cNvPr id="13" name="文本框 12"/>
          <p:cNvSpPr txBox="1"/>
          <p:nvPr/>
        </p:nvSpPr>
        <p:spPr>
          <a:xfrm>
            <a:off x="4350385" y="902970"/>
            <a:ext cx="7352665" cy="368300"/>
          </a:xfrm>
          <a:prstGeom prst="rect">
            <a:avLst/>
          </a:prstGeom>
          <a:noFill/>
        </p:spPr>
        <p:txBody>
          <a:bodyPr wrap="square" rtlCol="0">
            <a:spAutoFit/>
          </a:bodyPr>
          <a:p>
            <a:r>
              <a:rPr lang="zh-CN" altLang="en-US">
                <a:solidFill>
                  <a:srgbClr val="FF0000"/>
                </a:solidFill>
                <a:highlight>
                  <a:srgbClr val="FFFF00"/>
                </a:highlight>
              </a:rPr>
              <a:t>联系电话：</a:t>
            </a:r>
            <a:r>
              <a:rPr lang="en-US" altLang="zh-CN">
                <a:solidFill>
                  <a:srgbClr val="FF0000"/>
                </a:solidFill>
                <a:highlight>
                  <a:srgbClr val="FFFF00"/>
                </a:highlight>
              </a:rPr>
              <a:t>18030854715</a:t>
            </a:r>
            <a:r>
              <a:rPr lang="zh-CN" altLang="en-US">
                <a:solidFill>
                  <a:srgbClr val="FF0000"/>
                </a:solidFill>
                <a:highlight>
                  <a:srgbClr val="FFFF00"/>
                </a:highlight>
              </a:rPr>
              <a:t>唐经理</a:t>
            </a:r>
            <a:r>
              <a:rPr lang="en-US" altLang="zh-CN">
                <a:solidFill>
                  <a:srgbClr val="FF0000"/>
                </a:solidFill>
                <a:highlight>
                  <a:srgbClr val="FFFF00"/>
                </a:highlight>
              </a:rPr>
              <a:t>  </a:t>
            </a:r>
            <a:r>
              <a:rPr lang="zh-CN" altLang="en-US">
                <a:solidFill>
                  <a:srgbClr val="FF0000"/>
                </a:solidFill>
                <a:highlight>
                  <a:srgbClr val="FFFF00"/>
                </a:highlight>
              </a:rPr>
              <a:t>投简历</a:t>
            </a:r>
            <a:r>
              <a:rPr lang="en-US" altLang="zh-CN">
                <a:solidFill>
                  <a:srgbClr val="FF0000"/>
                </a:solidFill>
                <a:highlight>
                  <a:srgbClr val="FFFF00"/>
                </a:highlight>
              </a:rPr>
              <a:t>191510461@qq.com</a:t>
            </a:r>
            <a:endParaRPr lang="en-US" altLang="zh-CN">
              <a:solidFill>
                <a:srgbClr val="FF0000"/>
              </a:solidFill>
              <a:highlight>
                <a:srgbClr val="FFFF00"/>
              </a:highlight>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7183,&quot;width&quot;:19200}"/>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PLACING_PICTURE_USER_VIEWPORT" val="{&quot;height&quot;:7183,&quot;width&quot;:19200}"/>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UNIT_PLACING_PICTURE_USER_VIEWPORT" val="{&quot;height&quot;:10800,&quot;width&quot;:13714}"/>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COMMONDATA" val="eyJoZGlkIjoiMGEwMzk5MmNjZWI1M2ViYjEwODY2ZDcxYTliZjM4NDYifQ=="/>
  <p:tag name="KSO_WPP_MARK_KEY" val="5517eb4f-749b-415b-8143-178c59d5386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Words>
  <Application>WPS 演示</Application>
  <PresentationFormat>宽屏</PresentationFormat>
  <Paragraphs>69</Paragraphs>
  <Slides>8</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Arial</vt:lpstr>
      <vt:lpstr>宋体</vt:lpstr>
      <vt:lpstr>Wingdings</vt:lpstr>
      <vt:lpstr>Wingdings</vt:lpstr>
      <vt:lpstr>微软雅黑</vt:lpstr>
      <vt:lpstr>Arial Unicode MS</vt:lpstr>
      <vt:lpstr>Calibri</vt:lpstr>
      <vt:lpstr>Office 主题​​</vt:lpstr>
      <vt:lpstr>PowerPoint 演示文稿</vt:lpstr>
      <vt:lpstr>PowerPoint 演示文稿</vt:lpstr>
      <vt:lpstr>PowerPoint 演示文稿</vt:lpstr>
      <vt:lpstr>三 工厂设备展示</vt:lpstr>
      <vt:lpstr>工厂设备展示 </vt:lpstr>
      <vt:lpstr>四  工厂食堂</vt:lpstr>
      <vt:lpstr>宿舍环境</vt:lpstr>
      <vt:lpstr>招聘简章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Mr TANG</cp:lastModifiedBy>
  <cp:revision>166</cp:revision>
  <dcterms:created xsi:type="dcterms:W3CDTF">2019-06-19T02:08:00Z</dcterms:created>
  <dcterms:modified xsi:type="dcterms:W3CDTF">2022-11-24T06:15:58Z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181828EC6F78407188C5275EF685A025</vt:lpwstr>
  </property>
</Properties>
</file>